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3" r:id="rId3"/>
    <p:sldId id="268" r:id="rId4"/>
    <p:sldId id="274" r:id="rId5"/>
    <p:sldId id="279" r:id="rId6"/>
    <p:sldId id="259" r:id="rId7"/>
    <p:sldId id="280" r:id="rId8"/>
    <p:sldId id="258" r:id="rId9"/>
    <p:sldId id="269" r:id="rId10"/>
    <p:sldId id="260" r:id="rId11"/>
    <p:sldId id="261" r:id="rId12"/>
    <p:sldId id="262" r:id="rId13"/>
    <p:sldId id="271" r:id="rId14"/>
    <p:sldId id="272" r:id="rId15"/>
    <p:sldId id="276" r:id="rId16"/>
    <p:sldId id="267" r:id="rId17"/>
    <p:sldId id="278" r:id="rId18"/>
    <p:sldId id="266" r:id="rId19"/>
    <p:sldId id="277" r:id="rId20"/>
    <p:sldId id="281" r:id="rId21"/>
    <p:sldId id="282" r:id="rId22"/>
  </p:sldIdLst>
  <p:sldSz cx="9144000" cy="6858000" type="screen4x3"/>
  <p:notesSz cx="6669088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01" autoAdjust="0"/>
    <p:restoredTop sz="97002" autoAdjust="0"/>
  </p:normalViewPr>
  <p:slideViewPr>
    <p:cSldViewPr>
      <p:cViewPr>
        <p:scale>
          <a:sx n="69" d="100"/>
          <a:sy n="69" d="100"/>
        </p:scale>
        <p:origin x="-2272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CC2B-67FD-4F92-A2AA-E4C1686D7502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8DCE4-9D21-4C55-8714-A211F5BC586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85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34582-DDA4-0D47-BFC8-746C20141DEE}" type="datetimeFigureOut">
              <a:rPr lang="it-IT" smtClean="0"/>
              <a:t>11/03/16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2A73C-C305-FB46-AE87-ADE97AEDCAF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99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Cambiare animazione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2A73C-C305-FB46-AE87-ADE97AEDCAF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55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90F495-1101-4330-B216-B46AFC96514C}" type="datetimeFigureOut">
              <a:rPr lang="it-IT" smtClean="0"/>
              <a:pPr/>
              <a:t>11/03/16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40D114-C0CA-425C-90B8-8702875FCF96}" type="slidenum">
              <a:rPr lang="it-IT" smtClean="0"/>
              <a:pPr/>
              <a:t>‹n.›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it/url?sa=i&amp;rct=j&amp;q=&amp;esrc=s&amp;source=images&amp;cd=&amp;cad=rja&amp;uact=8&amp;ved=0ahUKEwjr25H7iLHLAhXJuRQKHXlRCuUQjRwIBw&amp;url=http://www.fisioterapiarubiera.com/malattie-degli-occhi/astigmatismo-agli-occhi-lenti-e-laser/&amp;psig=AFQjCNECMfKoO-q-ROs2woHZleTNuHEQwQ&amp;ust=1457525815467952" TargetMode="External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it/url?sa=i&amp;rct=j&amp;q=&amp;esrc=s&amp;source=images&amp;cd=&amp;cad=rja&amp;uact=8&amp;ved=0ahUKEwjf3Zev87DLAhXLVxoKHcCsB8MQjRwIBw&amp;url=http://www.coachinpiazza.org/" TargetMode="Externa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it/url?sa=i&amp;rct=j&amp;q=&amp;esrc=s&amp;source=images&amp;cd=&amp;cad=rja&amp;uact=8&amp;ved=0ahUKEwitiaOf6q7LAhUBthoKHWh_Cq4QjRwIBw&amp;url=http://www.canstockphoto.it/chirurgo-ondeggiare-8408659.html&amp;bvm=bv.116274245,d.ZWU&amp;psig=AFQjCNFsQGMWnfijrtjpAU3zyBOD9b_59A&amp;ust=1457448854944648" TargetMode="Externa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it/url?sa=i&amp;rct=j&amp;q=&amp;esrc=s&amp;source=images&amp;cd=&amp;cad=rja&amp;uact=8&amp;ved=0ahUKEwju5Nz36a7LAhVISRoKHUCMBF8QjRwIBw&amp;url=http://www.computercash.it/22-news/24-nuovo-malaware.html&amp;bvm=bv.116274245,d.ZWU&amp;psig=AFQjCNFdXk7rs-jrcLo0VeBMsjGGarqXhw&amp;ust=1457448746526268" TargetMode="Externa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uact=8&amp;ved=0ahUKEwjz48zf6q7LAhWBhxoKHdWYB-AQjRwIBw&amp;url=http://benessereipnosi.com/2015/07/i-problemi-esistono-per-essere-risolti-come-affrontare-un-problema.html&amp;bvm=bv.116274245,d.ZWU&amp;psig=AFQjCNGso1BJEZIdJdHsUtNI6MakEFF1-Q&amp;ust=1457448932653162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IOL TORICHE: problemi funzionali e soluzioni tecnologiche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208912" cy="2808312"/>
          </a:xfrm>
        </p:spPr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3800" dirty="0" smtClean="0"/>
              <a:t> </a:t>
            </a:r>
            <a:r>
              <a:rPr lang="it-IT" sz="3800" dirty="0" smtClean="0"/>
              <a:t>Scipione Rossi</a:t>
            </a:r>
          </a:p>
          <a:p>
            <a:r>
              <a:rPr lang="it-IT" sz="3200" dirty="0" smtClean="0"/>
              <a:t>Direttore </a:t>
            </a:r>
            <a:r>
              <a:rPr lang="it-IT" sz="3200" dirty="0" smtClean="0"/>
              <a:t>UOC Oftalmologia</a:t>
            </a:r>
          </a:p>
          <a:p>
            <a:r>
              <a:rPr lang="it-IT" sz="3200" dirty="0" smtClean="0"/>
              <a:t> </a:t>
            </a:r>
            <a:r>
              <a:rPr lang="it-IT" sz="3200" dirty="0" smtClean="0"/>
              <a:t>Ospedale </a:t>
            </a:r>
            <a:r>
              <a:rPr lang="it-IT" sz="3200" dirty="0"/>
              <a:t>S</a:t>
            </a:r>
            <a:r>
              <a:rPr lang="it-IT" sz="3200" dirty="0" smtClean="0"/>
              <a:t>an </a:t>
            </a:r>
            <a:r>
              <a:rPr lang="it-IT" sz="3200" dirty="0"/>
              <a:t>C</a:t>
            </a:r>
            <a:r>
              <a:rPr lang="it-IT" sz="3200" dirty="0" smtClean="0"/>
              <a:t>arlo – GVM </a:t>
            </a:r>
            <a:r>
              <a:rPr lang="it-IT" sz="3200" dirty="0" smtClean="0"/>
              <a:t>Care &amp; </a:t>
            </a:r>
            <a:r>
              <a:rPr lang="it-IT" sz="3200" dirty="0" err="1"/>
              <a:t>R</a:t>
            </a:r>
            <a:r>
              <a:rPr lang="it-IT" sz="3200" dirty="0" err="1" smtClean="0"/>
              <a:t>esearch</a:t>
            </a:r>
            <a:r>
              <a:rPr lang="it-IT" sz="3200" dirty="0" smtClean="0"/>
              <a:t> </a:t>
            </a:r>
            <a:endParaRPr lang="it-IT" sz="3200" dirty="0" smtClean="0"/>
          </a:p>
          <a:p>
            <a:r>
              <a:rPr lang="it-IT" sz="3200" dirty="0" smtClean="0"/>
              <a:t>Roma  </a:t>
            </a:r>
            <a:endParaRPr lang="it-IT" sz="3200" dirty="0" smtClean="0"/>
          </a:p>
          <a:p>
            <a:endParaRPr lang="it-IT" sz="3800" dirty="0" smtClean="0"/>
          </a:p>
          <a:p>
            <a:r>
              <a:rPr lang="it-IT" sz="3800" dirty="0" smtClean="0"/>
              <a:t>AICCER</a:t>
            </a:r>
            <a:r>
              <a:rPr lang="it-IT" sz="3800" dirty="0"/>
              <a:t>-</a:t>
            </a:r>
            <a:r>
              <a:rPr lang="it-IT" sz="3800" dirty="0" smtClean="0"/>
              <a:t> Roma, 12 Marzo 2016 </a:t>
            </a:r>
            <a:endParaRPr lang="it-IT" sz="3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-2650702" y="599988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580112" y="2636912"/>
            <a:ext cx="3384376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1. </a:t>
            </a:r>
            <a:r>
              <a:rPr lang="it-IT" sz="3600" dirty="0" err="1" smtClean="0"/>
              <a:t>Iper</a:t>
            </a:r>
            <a:r>
              <a:rPr lang="it-IT" sz="3600" dirty="0" smtClean="0"/>
              <a:t> o ipocorrezione dell’astigmatismo – </a:t>
            </a:r>
            <a:r>
              <a:rPr lang="it-IT" sz="3600" dirty="0" smtClean="0">
                <a:solidFill>
                  <a:srgbClr val="FF0000"/>
                </a:solidFill>
              </a:rPr>
              <a:t>Errata selezione del paziente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5652120" cy="48965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it-IT" sz="2200" dirty="0" smtClean="0"/>
          </a:p>
          <a:p>
            <a:r>
              <a:rPr lang="it-IT" sz="3500" dirty="0" smtClean="0"/>
              <a:t>Presenza di un  astigmatismo corneale  regolare  e simmetrico &gt; 1D </a:t>
            </a:r>
          </a:p>
          <a:p>
            <a:endParaRPr lang="it-IT" sz="3500" dirty="0" smtClean="0"/>
          </a:p>
          <a:p>
            <a:r>
              <a:rPr lang="it-IT" sz="3500" dirty="0" smtClean="0"/>
              <a:t>Assenza di patologie oculari  (alt. film lacrimale,  </a:t>
            </a:r>
            <a:r>
              <a:rPr lang="it-IT" sz="3500" dirty="0" err="1" smtClean="0"/>
              <a:t>pat</a:t>
            </a:r>
            <a:r>
              <a:rPr lang="it-IT" sz="3500" dirty="0" smtClean="0"/>
              <a:t>. corneali,  anomalie di posizione della palpebra superiore e pupillari, alt. del sacco capsulare e/o dell’apparato zonulare) </a:t>
            </a:r>
          </a:p>
          <a:p>
            <a:endParaRPr lang="it-IT" sz="3500" dirty="0" smtClean="0"/>
          </a:p>
          <a:p>
            <a:r>
              <a:rPr lang="it-IT" sz="3500" dirty="0" smtClean="0"/>
              <a:t>Cautela con bulbi di grandi dimensioni (rischio di rotazione della IOL) </a:t>
            </a:r>
          </a:p>
          <a:p>
            <a:endParaRPr lang="it-IT" sz="3500" dirty="0" smtClean="0"/>
          </a:p>
          <a:p>
            <a:r>
              <a:rPr lang="it-IT" sz="3500" dirty="0" smtClean="0"/>
              <a:t>Attenzione all’uso di LAC  (dismissione  almeno  14 </a:t>
            </a:r>
            <a:r>
              <a:rPr lang="it-IT" sz="3500" dirty="0" err="1" smtClean="0"/>
              <a:t>gg</a:t>
            </a:r>
            <a:r>
              <a:rPr lang="it-IT" sz="3500" dirty="0" smtClean="0"/>
              <a:t> prima dell’intervento) </a:t>
            </a:r>
          </a:p>
          <a:p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652120" y="2852936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FF00"/>
                </a:solidFill>
              </a:rPr>
              <a:t>Una soluzione tecnologica in questo caso non esiste ma la consapevolezza  legata all’esperienza ha un ruolo importantissimo 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4283968" y="2060848"/>
            <a:ext cx="4644008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it-IT" sz="3600" dirty="0" smtClean="0"/>
              <a:t>1. </a:t>
            </a:r>
            <a:r>
              <a:rPr lang="it-IT" sz="3600" dirty="0" err="1" smtClean="0"/>
              <a:t>Iper</a:t>
            </a:r>
            <a:r>
              <a:rPr lang="it-IT" sz="3600" dirty="0" smtClean="0"/>
              <a:t> o ipocorrezione dell’astigmatismo – </a:t>
            </a:r>
            <a:br>
              <a:rPr lang="it-IT" sz="3600" dirty="0" smtClean="0"/>
            </a:br>
            <a:r>
              <a:rPr lang="it-IT" sz="3600" dirty="0" smtClean="0">
                <a:solidFill>
                  <a:srgbClr val="FF0000"/>
                </a:solidFill>
              </a:rPr>
              <a:t>Un</a:t>
            </a:r>
            <a:r>
              <a:rPr lang="it-IT" sz="3600" dirty="0" smtClean="0"/>
              <a:t> </a:t>
            </a:r>
            <a:r>
              <a:rPr lang="it-IT" sz="3600" dirty="0" smtClean="0">
                <a:solidFill>
                  <a:srgbClr val="FF0000"/>
                </a:solidFill>
              </a:rPr>
              <a:t>“</a:t>
            </a:r>
            <a:r>
              <a:rPr lang="it-IT" sz="3600" dirty="0" err="1" smtClean="0">
                <a:solidFill>
                  <a:srgbClr val="FF0000"/>
                </a:solidFill>
              </a:rPr>
              <a:t>setting</a:t>
            </a:r>
            <a:r>
              <a:rPr lang="it-IT" sz="3600" dirty="0" smtClean="0">
                <a:solidFill>
                  <a:srgbClr val="FF0000"/>
                </a:solidFill>
              </a:rPr>
              <a:t>” pre-operatorio non adeguato  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84784"/>
            <a:ext cx="4860032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2400" dirty="0" err="1" smtClean="0"/>
              <a:t>Biomicroscopia</a:t>
            </a:r>
            <a:r>
              <a:rPr lang="it-IT" sz="2400" dirty="0" smtClean="0"/>
              <a:t> con LAF</a:t>
            </a:r>
          </a:p>
          <a:p>
            <a:r>
              <a:rPr lang="it-IT" sz="2400" dirty="0" smtClean="0"/>
              <a:t>Astigmatismo soggettivo</a:t>
            </a:r>
          </a:p>
          <a:p>
            <a:r>
              <a:rPr lang="it-IT" sz="2400" dirty="0" err="1" smtClean="0"/>
              <a:t>Cheratoscopia</a:t>
            </a:r>
            <a:endParaRPr lang="it-IT" sz="2400" dirty="0" smtClean="0"/>
          </a:p>
          <a:p>
            <a:r>
              <a:rPr lang="it-IT" sz="2400" dirty="0" smtClean="0"/>
              <a:t>Topografia corneale</a:t>
            </a:r>
          </a:p>
          <a:p>
            <a:r>
              <a:rPr lang="it-IT" sz="2400" dirty="0" smtClean="0"/>
              <a:t>Tomografia </a:t>
            </a:r>
          </a:p>
          <a:p>
            <a:r>
              <a:rPr lang="it-IT" sz="2400" dirty="0" smtClean="0"/>
              <a:t>Pupillometria e calcolo dell’angolo K</a:t>
            </a:r>
          </a:p>
          <a:p>
            <a:r>
              <a:rPr lang="it-IT" sz="2400" dirty="0" smtClean="0"/>
              <a:t>Biometria accurata</a:t>
            </a:r>
          </a:p>
          <a:p>
            <a:r>
              <a:rPr lang="it-IT" sz="2400" dirty="0" smtClean="0"/>
              <a:t>Conta endoteliale</a:t>
            </a:r>
          </a:p>
          <a:p>
            <a:r>
              <a:rPr lang="it-IT" sz="2400" dirty="0" smtClean="0"/>
              <a:t>Valutazione ortottica casi particolari 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4048" y="2420888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FF00"/>
                </a:solidFill>
              </a:rPr>
              <a:t>Soluzioni tecnologiche di ultima generazione:  </a:t>
            </a:r>
          </a:p>
          <a:p>
            <a:endParaRPr lang="it-IT" sz="24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FF00"/>
                </a:solidFill>
              </a:rPr>
              <a:t>Gli A.S.A. ottici (</a:t>
            </a:r>
            <a:r>
              <a:rPr lang="it-IT" sz="2400" dirty="0" err="1" smtClean="0">
                <a:solidFill>
                  <a:srgbClr val="FFFF00"/>
                </a:solidFill>
              </a:rPr>
              <a:t>Scheimplug</a:t>
            </a:r>
            <a:r>
              <a:rPr lang="it-IT" sz="2400" dirty="0" smtClean="0">
                <a:solidFill>
                  <a:srgbClr val="FFFF00"/>
                </a:solidFill>
              </a:rPr>
              <a:t>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FFFF00"/>
              </a:solidFill>
            </a:endParaRPr>
          </a:p>
          <a:p>
            <a:r>
              <a:rPr lang="it-IT" sz="2400" dirty="0" smtClean="0">
                <a:solidFill>
                  <a:srgbClr val="FFFF00"/>
                </a:solidFill>
              </a:rPr>
              <a:t>- Gli </a:t>
            </a:r>
            <a:r>
              <a:rPr lang="it-IT" sz="2400" dirty="0" err="1" smtClean="0">
                <a:solidFill>
                  <a:srgbClr val="FFFF00"/>
                </a:solidFill>
              </a:rPr>
              <a:t>Aberrometri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4788024" y="3140968"/>
            <a:ext cx="4355976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1. </a:t>
            </a:r>
            <a:r>
              <a:rPr lang="it-IT" sz="3600" dirty="0" err="1" smtClean="0"/>
              <a:t>Iper</a:t>
            </a:r>
            <a:r>
              <a:rPr lang="it-IT" sz="3600" dirty="0" smtClean="0"/>
              <a:t> o ipocorrezione dell’astigmatismo –</a:t>
            </a:r>
            <a:br>
              <a:rPr lang="it-IT" sz="3600" dirty="0" smtClean="0"/>
            </a:br>
            <a:r>
              <a:rPr lang="it-IT" sz="3600" dirty="0" smtClean="0">
                <a:solidFill>
                  <a:srgbClr val="FF0000"/>
                </a:solidFill>
              </a:rPr>
              <a:t>Un “</a:t>
            </a:r>
            <a:r>
              <a:rPr lang="it-IT" sz="3600" dirty="0" err="1" smtClean="0">
                <a:solidFill>
                  <a:srgbClr val="FF0000"/>
                </a:solidFill>
              </a:rPr>
              <a:t>setting</a:t>
            </a:r>
            <a:r>
              <a:rPr lang="it-IT" sz="3600" dirty="0" smtClean="0">
                <a:solidFill>
                  <a:srgbClr val="FF0000"/>
                </a:solidFill>
              </a:rPr>
              <a:t>” preoperatorio non adeguato 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772816"/>
            <a:ext cx="4752528" cy="50851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u="sng" dirty="0" smtClean="0"/>
              <a:t>Il calcolo del potere della IOL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r>
              <a:rPr lang="it-IT" dirty="0" smtClean="0"/>
              <a:t>Per la scelta del potere sferico, considerare  le costanti ottimizzate</a:t>
            </a:r>
          </a:p>
          <a:p>
            <a:pPr>
              <a:buNone/>
            </a:pPr>
            <a:r>
              <a:rPr lang="it-IT" dirty="0" smtClean="0"/>
              <a:t>Per la scelta del potere cilindrico,  avvalersi  dei calcolatori che contemplano: </a:t>
            </a:r>
          </a:p>
          <a:p>
            <a:endParaRPr lang="it-IT" dirty="0" smtClean="0"/>
          </a:p>
          <a:p>
            <a:r>
              <a:rPr lang="it-IT" sz="2200" dirty="0" smtClean="0"/>
              <a:t>L’ Astigmatismo corneale posteriore  (</a:t>
            </a:r>
            <a:r>
              <a:rPr lang="it-IT" sz="2200" dirty="0" err="1" smtClean="0"/>
              <a:t>Scheimpflug</a:t>
            </a:r>
            <a:r>
              <a:rPr lang="it-IT" sz="2200" dirty="0" smtClean="0"/>
              <a:t>) </a:t>
            </a:r>
          </a:p>
          <a:p>
            <a:r>
              <a:rPr lang="it-IT" sz="2200" dirty="0" smtClean="0"/>
              <a:t>L’Astigmatismo corneale centrale</a:t>
            </a:r>
          </a:p>
          <a:p>
            <a:r>
              <a:rPr lang="it-IT" sz="2200" smtClean="0"/>
              <a:t> ELP</a:t>
            </a:r>
            <a:endParaRPr lang="it-IT" sz="2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76056" y="3284984"/>
            <a:ext cx="4067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FF00"/>
                </a:solidFill>
              </a:rPr>
              <a:t>Soluzioni tecnologiche disponibili  : 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FF00"/>
                </a:solidFill>
              </a:rPr>
              <a:t>I </a:t>
            </a:r>
            <a:r>
              <a:rPr lang="it-IT" sz="2400" dirty="0" err="1" smtClean="0">
                <a:solidFill>
                  <a:srgbClr val="FFFF00"/>
                </a:solidFill>
              </a:rPr>
              <a:t>Biometri</a:t>
            </a:r>
            <a:r>
              <a:rPr lang="it-IT" sz="2400" dirty="0" smtClean="0">
                <a:solidFill>
                  <a:srgbClr val="FFFF00"/>
                </a:solidFill>
              </a:rPr>
              <a:t> ottici di ultima generazione (IOLMASTER, LENSTAR)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FFFF00"/>
              </a:solidFill>
            </a:endParaRPr>
          </a:p>
          <a:p>
            <a:r>
              <a:rPr lang="it-IT" sz="2400" dirty="0" smtClean="0">
                <a:solidFill>
                  <a:srgbClr val="FFFF00"/>
                </a:solidFill>
              </a:rPr>
              <a:t>- I software di calcolo  (ASSORT)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932040" y="2060848"/>
            <a:ext cx="4032448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2. Errori di marcatura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4536504" cy="38884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sz="3600" dirty="0" smtClean="0"/>
              <a:t>E’ una fase molto delicata</a:t>
            </a:r>
          </a:p>
          <a:p>
            <a:endParaRPr lang="it-IT" sz="3600" dirty="0" smtClean="0"/>
          </a:p>
          <a:p>
            <a:r>
              <a:rPr lang="it-IT" sz="3600" dirty="0" smtClean="0"/>
              <a:t>Quando il paziente non è in posizione eretta si verifica la </a:t>
            </a:r>
            <a:r>
              <a:rPr lang="it-IT" sz="3600" dirty="0" err="1" smtClean="0"/>
              <a:t>ciclotorsione</a:t>
            </a:r>
            <a:r>
              <a:rPr lang="it-IT" sz="3600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148064" y="2420888"/>
            <a:ext cx="3528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FF00"/>
                </a:solidFill>
              </a:rPr>
              <a:t>Soluzioni tecnologiche:</a:t>
            </a:r>
          </a:p>
          <a:p>
            <a:r>
              <a:rPr lang="it-IT" sz="2400" dirty="0" smtClean="0">
                <a:solidFill>
                  <a:srgbClr val="FFFF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FF00"/>
                </a:solidFill>
              </a:rPr>
              <a:t> Sistemi digitali : Callisto (Zeiss) , </a:t>
            </a:r>
            <a:r>
              <a:rPr lang="it-IT" sz="2400" dirty="0" err="1" smtClean="0">
                <a:solidFill>
                  <a:srgbClr val="FFFF00"/>
                </a:solidFill>
              </a:rPr>
              <a:t>Verion</a:t>
            </a:r>
            <a:r>
              <a:rPr lang="it-IT" sz="2400" dirty="0" smtClean="0">
                <a:solidFill>
                  <a:srgbClr val="FFFF00"/>
                </a:solidFill>
              </a:rPr>
              <a:t> (</a:t>
            </a:r>
            <a:r>
              <a:rPr lang="it-IT" sz="2400" dirty="0" err="1" smtClean="0">
                <a:solidFill>
                  <a:srgbClr val="FFFF00"/>
                </a:solidFill>
              </a:rPr>
              <a:t>Alcon</a:t>
            </a:r>
            <a:r>
              <a:rPr lang="it-IT" sz="24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it-IT" sz="2400" dirty="0" smtClean="0">
                <a:solidFill>
                  <a:srgbClr val="FFFF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FF00"/>
                </a:solidFill>
              </a:rPr>
              <a:t> Sistemi </a:t>
            </a:r>
            <a:r>
              <a:rPr lang="it-IT" sz="2400" dirty="0" err="1" smtClean="0">
                <a:solidFill>
                  <a:srgbClr val="FFFF00"/>
                </a:solidFill>
              </a:rPr>
              <a:t>aberrometrici</a:t>
            </a:r>
            <a:r>
              <a:rPr lang="it-IT" sz="2400" dirty="0" smtClean="0">
                <a:solidFill>
                  <a:srgbClr val="FFFF00"/>
                </a:solidFill>
              </a:rPr>
              <a:t> : Ora (</a:t>
            </a:r>
            <a:r>
              <a:rPr lang="it-IT" sz="2400" dirty="0" err="1" smtClean="0">
                <a:solidFill>
                  <a:srgbClr val="FFFF00"/>
                </a:solidFill>
              </a:rPr>
              <a:t>Wavetech</a:t>
            </a:r>
            <a:r>
              <a:rPr lang="it-IT" sz="2400" dirty="0" smtClean="0">
                <a:solidFill>
                  <a:srgbClr val="FFFF00"/>
                </a:solidFill>
              </a:rPr>
              <a:t>)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076056" y="2204864"/>
            <a:ext cx="3888432" cy="388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3. Decentramento, rotazione, </a:t>
            </a:r>
            <a:r>
              <a:rPr lang="it-IT" sz="3600" dirty="0" err="1" smtClean="0"/>
              <a:t>tilting</a:t>
            </a:r>
            <a:r>
              <a:rPr lang="it-IT" sz="3600" dirty="0" smtClean="0"/>
              <a:t> della IOL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44824"/>
            <a:ext cx="4824536" cy="43924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3500" dirty="0" smtClean="0"/>
              <a:t>Possono dipendere  da: </a:t>
            </a:r>
          </a:p>
          <a:p>
            <a:pPr>
              <a:buNone/>
            </a:pPr>
            <a:endParaRPr lang="it-IT" dirty="0" smtClean="0"/>
          </a:p>
          <a:p>
            <a:r>
              <a:rPr lang="it-IT" sz="2800" dirty="0" smtClean="0"/>
              <a:t>La IOL prescelta</a:t>
            </a:r>
          </a:p>
          <a:p>
            <a:r>
              <a:rPr lang="it-IT" sz="2800" dirty="0" smtClean="0"/>
              <a:t>La lunghezza assiale dell’occhio </a:t>
            </a:r>
          </a:p>
          <a:p>
            <a:r>
              <a:rPr lang="it-IT" sz="2800" dirty="0" smtClean="0"/>
              <a:t>Il diametro della </a:t>
            </a:r>
            <a:r>
              <a:rPr lang="it-IT" sz="2800" dirty="0" err="1" smtClean="0"/>
              <a:t>capsuloressi</a:t>
            </a:r>
            <a:endParaRPr lang="it-IT" sz="2800" dirty="0" smtClean="0"/>
          </a:p>
          <a:p>
            <a:r>
              <a:rPr lang="it-IT" sz="2800" dirty="0" smtClean="0"/>
              <a:t>Le dimensioni del sacco </a:t>
            </a:r>
          </a:p>
          <a:p>
            <a:r>
              <a:rPr lang="it-IT" sz="2800" dirty="0" smtClean="0"/>
              <a:t>La procedura chirurgica  (tipo di incisione)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268153" y="2348880"/>
            <a:ext cx="385192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FF00"/>
                </a:solidFill>
              </a:rPr>
              <a:t>Soluzioni tecnologiche: </a:t>
            </a:r>
          </a:p>
          <a:p>
            <a:pPr>
              <a:buFontTx/>
              <a:buChar char="-"/>
            </a:pPr>
            <a:endParaRPr lang="it-IT" sz="28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it-IT" sz="2800" dirty="0" smtClean="0">
                <a:solidFill>
                  <a:srgbClr val="FFFF00"/>
                </a:solidFill>
              </a:rPr>
              <a:t>IOL toriche di nuova generazione</a:t>
            </a:r>
          </a:p>
          <a:p>
            <a:pPr>
              <a:buFontTx/>
              <a:buChar char="-"/>
            </a:pPr>
            <a:endParaRPr lang="it-IT" sz="28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it-IT" sz="2800" dirty="0" smtClean="0">
                <a:solidFill>
                  <a:srgbClr val="FFFF00"/>
                </a:solidFill>
              </a:rPr>
              <a:t>Evoluzione della tecnica chirurgica (mini incisione)</a:t>
            </a:r>
            <a:endParaRPr lang="it-IT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3500" dirty="0" smtClean="0"/>
              <a:t>E’ determinante considerare:</a:t>
            </a:r>
          </a:p>
          <a:p>
            <a:endParaRPr lang="it-IT" dirty="0" smtClean="0"/>
          </a:p>
          <a:p>
            <a:r>
              <a:rPr lang="it-IT" sz="3200" dirty="0" smtClean="0"/>
              <a:t>Il disegno del dispositivo medico </a:t>
            </a:r>
          </a:p>
          <a:p>
            <a:r>
              <a:rPr lang="it-IT" sz="3200" dirty="0" smtClean="0"/>
              <a:t>Il materiale</a:t>
            </a:r>
          </a:p>
          <a:p>
            <a:r>
              <a:rPr lang="it-IT" sz="3200" dirty="0" smtClean="0"/>
              <a:t>Le caratteristiche ottiche </a:t>
            </a:r>
          </a:p>
          <a:p>
            <a:r>
              <a:rPr lang="it-IT" sz="3200" dirty="0" smtClean="0"/>
              <a:t>L’incisione minima</a:t>
            </a:r>
          </a:p>
          <a:p>
            <a:r>
              <a:rPr lang="it-IT" sz="3200" dirty="0" smtClean="0"/>
              <a:t>La maneggevolezza (</a:t>
            </a:r>
            <a:r>
              <a:rPr lang="it-IT" sz="3200" dirty="0" err="1" smtClean="0"/>
              <a:t>precaricamento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Decentramento, rotazione, </a:t>
            </a:r>
            <a:r>
              <a:rPr kumimoji="0" lang="it-IT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tilting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della IOL – 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scelta della IOL 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Immagine 3" descr="FULL MARK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340768"/>
            <a:ext cx="2390775" cy="442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o 17"/>
          <p:cNvGrpSpPr>
            <a:grpSpLocks/>
          </p:cNvGrpSpPr>
          <p:nvPr/>
        </p:nvGrpSpPr>
        <p:grpSpPr bwMode="auto">
          <a:xfrm>
            <a:off x="179512" y="2348880"/>
            <a:ext cx="4896693" cy="2268537"/>
            <a:chOff x="-1881336" y="2649091"/>
            <a:chExt cx="4896693" cy="2268538"/>
          </a:xfrm>
        </p:grpSpPr>
        <p:sp>
          <p:nvSpPr>
            <p:cNvPr id="13" name="Connettore 12"/>
            <p:cNvSpPr>
              <a:spLocks/>
            </p:cNvSpPr>
            <p:nvPr/>
          </p:nvSpPr>
          <p:spPr>
            <a:xfrm>
              <a:off x="1431032" y="2649091"/>
              <a:ext cx="1584325" cy="2268538"/>
            </a:xfrm>
            <a:prstGeom prst="flowChartConnector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grpSp>
          <p:nvGrpSpPr>
            <p:cNvPr id="3" name="Gruppo 16"/>
            <p:cNvGrpSpPr>
              <a:grpSpLocks/>
            </p:cNvGrpSpPr>
            <p:nvPr/>
          </p:nvGrpSpPr>
          <p:grpSpPr bwMode="auto">
            <a:xfrm>
              <a:off x="-1881336" y="3729211"/>
              <a:ext cx="3233514" cy="461962"/>
              <a:chOff x="-1881336" y="3729211"/>
              <a:chExt cx="3233514" cy="461962"/>
            </a:xfrm>
          </p:grpSpPr>
          <p:sp>
            <p:nvSpPr>
              <p:cNvPr id="10253" name="CasellaDiTesto 10"/>
              <p:cNvSpPr txBox="1">
                <a:spLocks noChangeArrowheads="1"/>
              </p:cNvSpPr>
              <p:nvPr/>
            </p:nvSpPr>
            <p:spPr bwMode="auto">
              <a:xfrm>
                <a:off x="-1881336" y="3729211"/>
                <a:ext cx="2357438" cy="461962"/>
              </a:xfrm>
              <a:prstGeom prst="rect">
                <a:avLst/>
              </a:prstGeom>
              <a:noFill/>
              <a:ln w="1587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it-IT" sz="2400" dirty="0" err="1">
                    <a:latin typeface="Garamond" pitchFamily="18" charset="0"/>
                  </a:rPr>
                  <a:t>Toric</a:t>
                </a:r>
                <a:r>
                  <a:rPr lang="it-IT" sz="2400" dirty="0">
                    <a:latin typeface="Garamond" pitchFamily="18" charset="0"/>
                  </a:rPr>
                  <a:t> Zone=5mm</a:t>
                </a:r>
              </a:p>
            </p:txBody>
          </p:sp>
          <p:cxnSp>
            <p:nvCxnSpPr>
              <p:cNvPr id="15" name="Connettore 2 14"/>
              <p:cNvCxnSpPr/>
              <p:nvPr/>
            </p:nvCxnSpPr>
            <p:spPr>
              <a:xfrm>
                <a:off x="494928" y="3945235"/>
                <a:ext cx="857250" cy="158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itolo 1"/>
          <p:cNvSpPr txBox="1">
            <a:spLocks/>
          </p:cNvSpPr>
          <p:nvPr/>
        </p:nvSpPr>
        <p:spPr>
          <a:xfrm>
            <a:off x="251520" y="188640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Decentramento, rotazione, </a:t>
            </a:r>
            <a:r>
              <a:rPr kumimoji="0" lang="it-IT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tilting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della IOL – 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Una IOL di ultima generazione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3491880" y="587727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MINI TORIC (SIFI </a:t>
            </a:r>
            <a:r>
              <a:rPr lang="it-IT" dirty="0" err="1" smtClean="0"/>
              <a:t>Medtech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Immagine 3" descr="FULL MARK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5313" y="1268760"/>
            <a:ext cx="1598687" cy="295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nettore 12"/>
          <p:cNvSpPr>
            <a:spLocks/>
          </p:cNvSpPr>
          <p:nvPr/>
        </p:nvSpPr>
        <p:spPr bwMode="auto">
          <a:xfrm>
            <a:off x="7668344" y="1916832"/>
            <a:ext cx="1055167" cy="1656184"/>
          </a:xfrm>
          <a:prstGeom prst="flowChartConnector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0" y="1772816"/>
            <a:ext cx="4139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sz="2400" dirty="0" smtClean="0"/>
              <a:t>Disegno 4 anse</a:t>
            </a:r>
          </a:p>
          <a:p>
            <a:pPr marL="342900" indent="-342900">
              <a:buAutoNum type="arabicPeriod"/>
            </a:pPr>
            <a:endParaRPr lang="it-IT" sz="2400" dirty="0" smtClean="0"/>
          </a:p>
          <a:p>
            <a:pPr marL="342900" indent="-342900">
              <a:buAutoNum type="arabicPeriod"/>
            </a:pPr>
            <a:r>
              <a:rPr lang="it-IT" sz="2400" dirty="0" smtClean="0"/>
              <a:t>Materiale (co-polimero) 	</a:t>
            </a:r>
          </a:p>
          <a:p>
            <a:pPr marL="342900" indent="-342900">
              <a:buAutoNum type="arabicPeriod"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it-IT" sz="2400" dirty="0" err="1" smtClean="0">
                <a:solidFill>
                  <a:srgbClr val="FF0000"/>
                </a:solidFill>
              </a:rPr>
              <a:t>Toricità</a:t>
            </a:r>
            <a:r>
              <a:rPr lang="it-IT" sz="2400" dirty="0" smtClean="0">
                <a:solidFill>
                  <a:srgbClr val="FF0000"/>
                </a:solidFill>
              </a:rPr>
              <a:t> asferica 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     posteriore	</a:t>
            </a:r>
          </a:p>
          <a:p>
            <a:endParaRPr lang="it-IT" sz="2400" dirty="0" smtClean="0">
              <a:solidFill>
                <a:srgbClr val="FF0000"/>
              </a:solidFill>
            </a:endParaRPr>
          </a:p>
          <a:p>
            <a:r>
              <a:rPr lang="it-IT" sz="2400" dirty="0" smtClean="0">
                <a:solidFill>
                  <a:srgbClr val="FF0000"/>
                </a:solidFill>
              </a:rPr>
              <a:t>4. Zona torica ampia  	      	</a:t>
            </a:r>
          </a:p>
          <a:p>
            <a:pPr marL="342900" indent="-342900">
              <a:buAutoNum type="arabicPeriod"/>
            </a:pPr>
            <a:endParaRPr lang="it-IT" sz="2400" dirty="0" smtClean="0"/>
          </a:p>
          <a:p>
            <a:pPr marL="342900" indent="-342900">
              <a:buAutoNum type="arabicPeriod"/>
            </a:pPr>
            <a:endParaRPr lang="it-IT" sz="2400" dirty="0" smtClean="0"/>
          </a:p>
          <a:p>
            <a:r>
              <a:rPr lang="it-IT" sz="2400" dirty="0" smtClean="0"/>
              <a:t>5. Doppio </a:t>
            </a:r>
            <a:r>
              <a:rPr lang="it-IT" sz="2400" dirty="0" err="1" smtClean="0"/>
              <a:t>square</a:t>
            </a:r>
            <a:r>
              <a:rPr lang="it-IT" sz="2400" dirty="0" smtClean="0"/>
              <a:t> </a:t>
            </a:r>
            <a:r>
              <a:rPr lang="it-IT" sz="2400" dirty="0" err="1" smtClean="0"/>
              <a:t>edge</a:t>
            </a:r>
            <a:r>
              <a:rPr lang="it-IT" sz="2400" dirty="0" smtClean="0"/>
              <a:t>  a 360° </a:t>
            </a:r>
            <a:r>
              <a:rPr lang="it-IT" dirty="0" smtClean="0"/>
              <a:t>	    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r>
              <a:rPr lang="it-IT" dirty="0" smtClean="0"/>
              <a:t>	</a:t>
            </a:r>
          </a:p>
          <a:p>
            <a:pPr marL="342900" indent="-342900"/>
            <a:endParaRPr lang="it-IT" dirty="0" smtClean="0"/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251520" y="188640"/>
            <a:ext cx="8712968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it-IT" sz="36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Caratteristiche di una IOL di ultima generazione</a:t>
            </a:r>
            <a:endParaRPr kumimoji="0" lang="it-IT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596336" y="4293096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MINI TORIC</a:t>
            </a:r>
          </a:p>
          <a:p>
            <a:r>
              <a:rPr lang="it-IT" sz="1400" dirty="0" smtClean="0"/>
              <a:t> (SIFI </a:t>
            </a:r>
            <a:r>
              <a:rPr lang="it-IT" sz="1400" dirty="0" err="1" smtClean="0"/>
              <a:t>Medtech</a:t>
            </a:r>
            <a:r>
              <a:rPr lang="it-IT" sz="1400" dirty="0" smtClean="0"/>
              <a:t>) </a:t>
            </a:r>
            <a:endParaRPr lang="it-IT" sz="1400" dirty="0"/>
          </a:p>
        </p:txBody>
      </p:sp>
      <p:sp>
        <p:nvSpPr>
          <p:cNvPr id="11" name="Freccia a destra 10"/>
          <p:cNvSpPr/>
          <p:nvPr/>
        </p:nvSpPr>
        <p:spPr>
          <a:xfrm>
            <a:off x="2987824" y="2780928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Freccia a destra 13"/>
          <p:cNvSpPr/>
          <p:nvPr/>
        </p:nvSpPr>
        <p:spPr>
          <a:xfrm>
            <a:off x="3491880" y="522920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Freccia a destra 15"/>
          <p:cNvSpPr/>
          <p:nvPr/>
        </p:nvSpPr>
        <p:spPr>
          <a:xfrm>
            <a:off x="3635896" y="350100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Freccia a destra 17"/>
          <p:cNvSpPr/>
          <p:nvPr/>
        </p:nvSpPr>
        <p:spPr>
          <a:xfrm>
            <a:off x="3779912" y="42210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Freccia a destra 18"/>
          <p:cNvSpPr/>
          <p:nvPr/>
        </p:nvSpPr>
        <p:spPr>
          <a:xfrm>
            <a:off x="4139952" y="638132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283968" y="2636912"/>
            <a:ext cx="39604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Stabilità e centraggio</a:t>
            </a:r>
          </a:p>
          <a:p>
            <a:endParaRPr lang="it-IT" sz="2400" dirty="0" smtClean="0"/>
          </a:p>
          <a:p>
            <a:r>
              <a:rPr lang="it-IT" sz="2400" dirty="0" smtClean="0"/>
              <a:t>Adesività alla capsula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FF0000"/>
                </a:solidFill>
              </a:rPr>
              <a:t>Migliore qualità visiva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FF0000"/>
                </a:solidFill>
              </a:rPr>
              <a:t>Qualità della visione anche in condizioni </a:t>
            </a:r>
            <a:r>
              <a:rPr lang="it-IT" sz="2400" dirty="0" err="1" smtClean="0">
                <a:solidFill>
                  <a:srgbClr val="FF0000"/>
                </a:solidFill>
              </a:rPr>
              <a:t>mesopiche</a:t>
            </a:r>
            <a:endParaRPr lang="it-IT" sz="2400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r>
              <a:rPr lang="it-IT" sz="2400" dirty="0" smtClean="0"/>
              <a:t>     </a:t>
            </a:r>
          </a:p>
          <a:p>
            <a:r>
              <a:rPr lang="it-IT" sz="2400" dirty="0"/>
              <a:t> </a:t>
            </a:r>
            <a:r>
              <a:rPr lang="it-IT" sz="2400" dirty="0" smtClean="0"/>
              <a:t>     Profilassi PCO</a:t>
            </a:r>
          </a:p>
          <a:p>
            <a:endParaRPr lang="it-IT" dirty="0" smtClean="0"/>
          </a:p>
          <a:p>
            <a:r>
              <a:rPr lang="it-IT" dirty="0" smtClean="0"/>
              <a:t>    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7" grpId="0"/>
      <p:bldP spid="11" grpId="0" animBg="1"/>
      <p:bldP spid="14" grpId="0" animBg="1"/>
      <p:bldP spid="16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268760"/>
            <a:ext cx="8229600" cy="710952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rgbClr val="FF0000"/>
                </a:solidFill>
              </a:rPr>
              <a:t>Toricità</a:t>
            </a:r>
            <a:r>
              <a:rPr lang="it-IT" sz="2800" dirty="0" smtClean="0">
                <a:solidFill>
                  <a:srgbClr val="FF0000"/>
                </a:solidFill>
              </a:rPr>
              <a:t> asferica </a:t>
            </a:r>
            <a:r>
              <a:rPr lang="it-IT" sz="2800" dirty="0" smtClean="0"/>
              <a:t>			  </a:t>
            </a:r>
            <a:r>
              <a:rPr lang="it-IT" sz="2800" dirty="0" err="1" smtClean="0"/>
              <a:t>Toricità</a:t>
            </a:r>
            <a:r>
              <a:rPr lang="it-IT" sz="2800" dirty="0" smtClean="0"/>
              <a:t> sferica</a:t>
            </a:r>
            <a:endParaRPr lang="it-IT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9197"/>
            <a:ext cx="5076056" cy="422049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132856"/>
            <a:ext cx="4427984" cy="424847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it-IT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Caratteristiche ottiche di una IOL di ultima generazione</a:t>
            </a:r>
            <a:endParaRPr kumimoji="0" lang="it-IT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6525344"/>
            <a:ext cx="3384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SIFI </a:t>
            </a:r>
            <a:r>
              <a:rPr lang="it-IT" sz="1050" dirty="0" err="1" smtClean="0"/>
              <a:t>Medtech</a:t>
            </a:r>
            <a:r>
              <a:rPr lang="it-IT" sz="1050" dirty="0" smtClean="0"/>
              <a:t> – dati interni</a:t>
            </a:r>
            <a:endParaRPr lang="it-IT" sz="10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8368"/>
          </a:xfrm>
        </p:spPr>
        <p:txBody>
          <a:bodyPr/>
          <a:lstStyle/>
          <a:p>
            <a:r>
              <a:rPr lang="it-IT" dirty="0" smtClean="0"/>
              <a:t>Considerazioni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it-IT" sz="3100" dirty="0" smtClean="0"/>
              <a:t>La prevalenza dell’astigmatismo preoperatorio  &gt;1 D è molto elevata </a:t>
            </a:r>
          </a:p>
          <a:p>
            <a:endParaRPr lang="it-IT" sz="3100" dirty="0" smtClean="0"/>
          </a:p>
          <a:p>
            <a:r>
              <a:rPr lang="it-IT" sz="3100" dirty="0" smtClean="0"/>
              <a:t>Studi </a:t>
            </a:r>
            <a:r>
              <a:rPr lang="it-IT" sz="3100" dirty="0" err="1" smtClean="0"/>
              <a:t>metanalitici</a:t>
            </a:r>
            <a:r>
              <a:rPr lang="it-IT" sz="3100" dirty="0" smtClean="0"/>
              <a:t> confermano che l’impianto di IOL toriche è la soluzione migliore perché garantisce la migliore UCDVA  e una elevata indipendenza dagli occhiali rispetto alle altre opzioni  . </a:t>
            </a:r>
          </a:p>
          <a:p>
            <a:pPr marL="0" indent="0">
              <a:buNone/>
            </a:pPr>
            <a:r>
              <a:rPr lang="it-IT" sz="3100" dirty="0"/>
              <a:t> </a:t>
            </a:r>
            <a:r>
              <a:rPr lang="it-IT" sz="3100" dirty="0" smtClean="0"/>
              <a:t>   Esistono tuttavia dei margini di miglioramento.</a:t>
            </a:r>
          </a:p>
          <a:p>
            <a:endParaRPr lang="it-IT" sz="3100" dirty="0" smtClean="0"/>
          </a:p>
          <a:p>
            <a:pPr marL="0" indent="0">
              <a:buNone/>
            </a:pPr>
            <a:r>
              <a:rPr lang="it-IT" sz="3100" dirty="0" smtClean="0"/>
              <a:t> </a:t>
            </a:r>
            <a:endParaRPr lang="it-IT" sz="3100" dirty="0"/>
          </a:p>
          <a:p>
            <a:r>
              <a:rPr lang="it-IT" sz="3100" dirty="0" smtClean="0"/>
              <a:t>Gli strumenti diagnostici innovativi e le IOL di ultima generazione  consentono  di raggiungere un ottimo grado di soddisfazione  soltanto se lo studio preoperatorio del paziente viene effettuato con perizia e attenzione.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it-IT" dirty="0" smtClean="0"/>
              <a:t>Premessa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3257600"/>
            <a:ext cx="7787208" cy="3600400"/>
          </a:xfrm>
        </p:spPr>
        <p:txBody>
          <a:bodyPr>
            <a:normAutofit/>
          </a:bodyPr>
          <a:lstStyle/>
          <a:p>
            <a:endParaRPr lang="it-IT" sz="2400" dirty="0" smtClean="0">
              <a:latin typeface="+mj-lt"/>
            </a:endParaRPr>
          </a:p>
          <a:p>
            <a:pPr algn="ctr">
              <a:buNone/>
            </a:pPr>
            <a:r>
              <a:rPr lang="it-IT" sz="3600" dirty="0">
                <a:latin typeface="+mj-lt"/>
              </a:rPr>
              <a:t>L</a:t>
            </a:r>
            <a:r>
              <a:rPr lang="it-IT" sz="3600" dirty="0" smtClean="0">
                <a:latin typeface="+mj-lt"/>
              </a:rPr>
              <a:t>a correzione dell’astigmatismo è  uno degli obiettivi più importanti della chirurgia refrattiva perché è un difetto visivo molto diffuso. </a:t>
            </a:r>
          </a:p>
          <a:p>
            <a:pPr>
              <a:buNone/>
            </a:pPr>
            <a:endParaRPr lang="it-IT" sz="3200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20482" name="Picture 2" descr="http://www.fisioterapiarubiera.com/wp-content/uploads/2013/11/Alila-Medical-Images-Fotolia-co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1" y="861136"/>
            <a:ext cx="3120291" cy="2423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0132"/>
            <a:ext cx="8229600" cy="1143000"/>
          </a:xfrm>
        </p:spPr>
        <p:txBody>
          <a:bodyPr/>
          <a:lstStyle/>
          <a:p>
            <a:r>
              <a:rPr lang="it-IT" dirty="0" smtClean="0"/>
              <a:t>Studio clinico “</a:t>
            </a:r>
            <a:r>
              <a:rPr lang="it-IT" i="1" dirty="0" smtClean="0"/>
              <a:t>in progress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Alla luce delle nostre considerazioni e delle caratteristiche della MINI TORIC, è stato avviato uno studio clinico multicentrico per valutare la stabilità rotazionale e la performance ottica della IOL. I dati preliminari saranno disponibili entro la prossima estate.</a:t>
            </a:r>
          </a:p>
        </p:txBody>
      </p:sp>
    </p:spTree>
    <p:extLst>
      <p:ext uri="{BB962C8B-B14F-4D97-AF65-F5344CB8AC3E}">
        <p14:creationId xmlns:p14="http://schemas.microsoft.com/office/powerpoint/2010/main" val="427129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-4375"/>
            <a:ext cx="8229600" cy="1143000"/>
          </a:xfrm>
        </p:spPr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Nonostante il significativo livello tecnologico raggiunto dai dispositivi medico chirurgici in commercio, questa IOL dovrebbe soddisfare le nostre aspettative superando i limiti tipici delle lenti intraoculari e offrendo al paziente una qualità della visione ancora migliore.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931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>Distribuzione Astigmatismo corneale nella popolazione generale </a:t>
            </a:r>
            <a:endParaRPr lang="it-IT" sz="4400" dirty="0"/>
          </a:p>
        </p:txBody>
      </p:sp>
      <p:pic>
        <p:nvPicPr>
          <p:cNvPr id="19457" name="Picture 1" descr="C:\Users\ascuderi\AppData\Local\Microsoft\Windows\Temporary Internet Files\Content.Outlook\RPUER45E\FullSizeRender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6800304" cy="5100228"/>
          </a:xfrm>
          <a:prstGeom prst="rect">
            <a:avLst/>
          </a:prstGeom>
          <a:noFill/>
        </p:spPr>
      </p:pic>
      <p:sp>
        <p:nvSpPr>
          <p:cNvPr id="5" name="Ovale 4"/>
          <p:cNvSpPr/>
          <p:nvPr/>
        </p:nvSpPr>
        <p:spPr>
          <a:xfrm rot="1276264">
            <a:off x="2320141" y="3616342"/>
            <a:ext cx="5396224" cy="2096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6488668"/>
            <a:ext cx="34563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Fonte: Blasco TF JCRS 2009</a:t>
            </a:r>
            <a:endParaRPr lang="it-IT" sz="105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95936" y="2780928"/>
            <a:ext cx="5148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Nel 30% dei casi astigmatismo &gt; 1 D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Opzioni per la correzione dell’astigmatismo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396044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5500" dirty="0" smtClean="0"/>
          </a:p>
          <a:p>
            <a:r>
              <a:rPr lang="it-IT" sz="2800" dirty="0" smtClean="0"/>
              <a:t>Lenti a tempiale</a:t>
            </a:r>
          </a:p>
          <a:p>
            <a:r>
              <a:rPr lang="it-IT" sz="2800" dirty="0" smtClean="0"/>
              <a:t>Lenti a contatto </a:t>
            </a:r>
          </a:p>
          <a:p>
            <a:r>
              <a:rPr lang="it-IT" sz="2800" dirty="0" smtClean="0"/>
              <a:t>Chirurgia refrattiva </a:t>
            </a:r>
          </a:p>
          <a:p>
            <a:r>
              <a:rPr lang="it-IT" sz="2800" dirty="0" smtClean="0"/>
              <a:t>Chirurgia (incisioni arcuate o impianto di IOL torica) </a:t>
            </a:r>
          </a:p>
          <a:p>
            <a:pPr>
              <a:buNone/>
            </a:pPr>
            <a:endParaRPr lang="it-IT" sz="2800" dirty="0" smtClean="0"/>
          </a:p>
          <a:p>
            <a:endParaRPr lang="it-IT" dirty="0" smtClean="0"/>
          </a:p>
        </p:txBody>
      </p:sp>
      <p:pic>
        <p:nvPicPr>
          <p:cNvPr id="4" name="Picture 2" descr="http://static.wixstatic.com/media/ce0b81_36f4d29bfd3a8ff644715ac2d5a43a78.jpg_srz_800_468_85_22_0.50_1.20_0.00_jpg_srz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695" y="1196752"/>
            <a:ext cx="2708821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La correzione chirurgica dell’astigmatismo con le </a:t>
            </a:r>
            <a:r>
              <a:rPr lang="it-IT" sz="4000" dirty="0" err="1" smtClean="0"/>
              <a:t>IOLs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8352928" cy="4608512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sz="5500" dirty="0" smtClean="0"/>
              <a:t>	E’ preferita perché: </a:t>
            </a:r>
          </a:p>
          <a:p>
            <a:endParaRPr lang="it-IT" sz="5500" dirty="0" smtClean="0"/>
          </a:p>
          <a:p>
            <a:r>
              <a:rPr lang="it-IT" sz="4000" dirty="0" smtClean="0"/>
              <a:t>Determina un risultato refrattivo post-operatorio più prevedibile rispetto ad altre soluzioni</a:t>
            </a:r>
          </a:p>
          <a:p>
            <a:endParaRPr lang="it-IT" sz="4000" dirty="0" smtClean="0"/>
          </a:p>
          <a:p>
            <a:r>
              <a:rPr lang="it-IT" sz="4000" dirty="0" smtClean="0"/>
              <a:t>corregge anche l’astigmatismo di grado elevato e rispetto alla procedura laser, consente contemporaneamente di trattare anche la cataratta</a:t>
            </a:r>
            <a:r>
              <a:rPr lang="it-IT" sz="3600" dirty="0" smtClean="0"/>
              <a:t>.</a:t>
            </a:r>
          </a:p>
          <a:p>
            <a:pPr>
              <a:buNone/>
            </a:pPr>
            <a:endParaRPr lang="it-IT" sz="1800" dirty="0" smtClean="0"/>
          </a:p>
          <a:p>
            <a:endParaRPr lang="it-IT" dirty="0" smtClean="0"/>
          </a:p>
        </p:txBody>
      </p:sp>
      <p:pic>
        <p:nvPicPr>
          <p:cNvPr id="18434" name="Picture 2" descr="http://comps.canstockphoto.it/can-stock-photo_csp840865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836712"/>
            <a:ext cx="1502679" cy="2195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Le precauzioni da osservare nell’impianto di IOL toriche  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132856"/>
            <a:ext cx="8229600" cy="4248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3600" dirty="0" smtClean="0"/>
              <a:t>La selezione del paziente</a:t>
            </a:r>
          </a:p>
          <a:p>
            <a:r>
              <a:rPr lang="it-IT" sz="3600" dirty="0" smtClean="0"/>
              <a:t>Gli esami </a:t>
            </a:r>
            <a:r>
              <a:rPr lang="it-IT" sz="3600" dirty="0" err="1" smtClean="0"/>
              <a:t>preoperatori</a:t>
            </a:r>
            <a:endParaRPr lang="it-IT" sz="3600" dirty="0" smtClean="0"/>
          </a:p>
          <a:p>
            <a:r>
              <a:rPr lang="it-IT" sz="3600" dirty="0" smtClean="0"/>
              <a:t>La biometria</a:t>
            </a:r>
          </a:p>
          <a:p>
            <a:r>
              <a:rPr lang="it-IT" sz="3600" dirty="0" smtClean="0"/>
              <a:t>La procedura intraoperatoria </a:t>
            </a:r>
          </a:p>
          <a:p>
            <a:r>
              <a:rPr lang="it-IT" sz="3600" dirty="0" smtClean="0"/>
              <a:t>La scelta della IOL</a:t>
            </a:r>
          </a:p>
          <a:p>
            <a:r>
              <a:rPr lang="it-IT" sz="3600" dirty="0" smtClean="0"/>
              <a:t>La fase post-operatoria</a:t>
            </a:r>
          </a:p>
          <a:p>
            <a:endParaRPr lang="it-IT" dirty="0"/>
          </a:p>
        </p:txBody>
      </p:sp>
      <p:sp>
        <p:nvSpPr>
          <p:cNvPr id="5122" name="AutoShape 2" descr="Risultati immagini per attenzion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4" name="AutoShape 4" descr="Risultati immagini per attenzion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26" name="Picture 6" descr="http://www.computercash.it/images/attenzion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196752"/>
            <a:ext cx="1599609" cy="1331878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43408"/>
            <a:ext cx="8229600" cy="1143000"/>
          </a:xfrm>
        </p:spPr>
        <p:txBody>
          <a:bodyPr/>
          <a:lstStyle/>
          <a:p>
            <a:r>
              <a:rPr lang="it-IT" dirty="0" smtClean="0"/>
              <a:t>Le evidenze cliniche </a:t>
            </a:r>
            <a:endParaRPr lang="it-IT" dirty="0"/>
          </a:p>
        </p:txBody>
      </p:sp>
      <p:pic>
        <p:nvPicPr>
          <p:cNvPr id="34818" name="Picture 2" descr="C:\Users\ascuderi\AppData\Local\Microsoft\Windows\Temporary Internet Files\Content.Outlook\RPUER45E\FullSizeRe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848872" cy="5184576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95536" y="6488668"/>
            <a:ext cx="58143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Fonte: </a:t>
            </a:r>
            <a:r>
              <a:rPr lang="it-IT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Ophthalmology</a:t>
            </a:r>
            <a:r>
              <a:rPr lang="it-IT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2016 </a:t>
            </a:r>
            <a:r>
              <a:rPr lang="it-IT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Feb</a:t>
            </a:r>
            <a:r>
              <a:rPr lang="it-IT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;123(2):275-86</a:t>
            </a:r>
            <a:endParaRPr lang="it-IT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2483768" y="2852936"/>
            <a:ext cx="4824536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051720" y="5229200"/>
            <a:ext cx="554461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611560" y="4509120"/>
            <a:ext cx="7416824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Problemi connessi all’impianto di </a:t>
            </a:r>
            <a:r>
              <a:rPr lang="it-IT" sz="4000" dirty="0" err="1" smtClean="0"/>
              <a:t>Iol</a:t>
            </a:r>
            <a:r>
              <a:rPr lang="it-IT" sz="4000" dirty="0" smtClean="0"/>
              <a:t> toriche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357616"/>
          </a:xfrm>
        </p:spPr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sz="3200" dirty="0" smtClean="0"/>
              <a:t>1. </a:t>
            </a:r>
            <a:r>
              <a:rPr lang="it-IT" sz="3200" dirty="0" err="1" smtClean="0"/>
              <a:t>Iper</a:t>
            </a:r>
            <a:r>
              <a:rPr lang="it-IT" sz="3200" dirty="0" smtClean="0"/>
              <a:t> o ipocorrezione dell’astigmatismo</a:t>
            </a:r>
          </a:p>
          <a:p>
            <a:pPr>
              <a:buNone/>
            </a:pPr>
            <a:r>
              <a:rPr lang="it-IT" sz="3200" dirty="0" smtClean="0"/>
              <a:t>2. Errori di marcatura</a:t>
            </a:r>
          </a:p>
          <a:p>
            <a:pPr>
              <a:buNone/>
            </a:pPr>
            <a:r>
              <a:rPr lang="it-IT" sz="3200" dirty="0" smtClean="0"/>
              <a:t>3. Rotazione, decentramento o </a:t>
            </a:r>
            <a:r>
              <a:rPr lang="it-IT" sz="3200" dirty="0" err="1" smtClean="0"/>
              <a:t>tilting</a:t>
            </a:r>
            <a:r>
              <a:rPr lang="it-IT" sz="3200" dirty="0" smtClean="0"/>
              <a:t> della IOL</a:t>
            </a:r>
          </a:p>
          <a:p>
            <a:pPr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472514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Esistono ancora dei  margini di miglioramento </a:t>
            </a:r>
          </a:p>
        </p:txBody>
      </p:sp>
      <p:pic>
        <p:nvPicPr>
          <p:cNvPr id="17410" name="Picture 2" descr="http://benessereipnosi.com/wp-content/uploads/2015/07/I-problemi-esistono-per-essere-risolti-come-affrontare-un-problema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052736"/>
            <a:ext cx="1412216" cy="1296144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0" y="6453336"/>
            <a:ext cx="6228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Fonti: </a:t>
            </a:r>
            <a:r>
              <a:rPr lang="it-IT" dirty="0" err="1" smtClean="0"/>
              <a:t>Kessel</a:t>
            </a:r>
            <a:r>
              <a:rPr lang="it-IT" dirty="0" smtClean="0"/>
              <a:t> L. </a:t>
            </a:r>
            <a:r>
              <a:rPr lang="it-IT" dirty="0" err="1" smtClean="0"/>
              <a:t>Ophthalmology</a:t>
            </a:r>
            <a:r>
              <a:rPr lang="it-IT" dirty="0" smtClean="0"/>
              <a:t> 2016 e </a:t>
            </a:r>
            <a:r>
              <a:rPr lang="it-IT" dirty="0" err="1" smtClean="0"/>
              <a:t>Visser</a:t>
            </a:r>
            <a:r>
              <a:rPr lang="it-IT" dirty="0" smtClean="0"/>
              <a:t> N. JCRS 2013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1. </a:t>
            </a:r>
            <a:r>
              <a:rPr lang="it-IT" sz="4000" dirty="0" err="1" smtClean="0"/>
              <a:t>Iper</a:t>
            </a:r>
            <a:r>
              <a:rPr lang="it-IT" sz="4000" dirty="0" smtClean="0"/>
              <a:t> o ipocorrezione dell’astigmatismo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7384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600" dirty="0" smtClean="0"/>
          </a:p>
          <a:p>
            <a:r>
              <a:rPr lang="it-IT" sz="3600" dirty="0" smtClean="0"/>
              <a:t>Una errata selezione del paziente </a:t>
            </a:r>
          </a:p>
          <a:p>
            <a:pPr>
              <a:buNone/>
            </a:pPr>
            <a:endParaRPr lang="it-IT" sz="3600" dirty="0" smtClean="0"/>
          </a:p>
          <a:p>
            <a:r>
              <a:rPr lang="it-IT" sz="3600" dirty="0" smtClean="0"/>
              <a:t>Un “</a:t>
            </a:r>
            <a:r>
              <a:rPr lang="it-IT" sz="3600" dirty="0" err="1" smtClean="0"/>
              <a:t>setting</a:t>
            </a:r>
            <a:r>
              <a:rPr lang="it-IT" sz="3600" dirty="0" smtClean="0"/>
              <a:t>” preoperatorio non adeguato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888</TotalTime>
  <Words>822</Words>
  <Application>Microsoft Macintosh PowerPoint</Application>
  <PresentationFormat>Presentazione su schermo (4:3)</PresentationFormat>
  <Paragraphs>178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Equinozio</vt:lpstr>
      <vt:lpstr>IOL TORICHE: problemi funzionali e soluzioni tecnologiche</vt:lpstr>
      <vt:lpstr>Premessa </vt:lpstr>
      <vt:lpstr>Distribuzione Astigmatismo corneale nella popolazione generale </vt:lpstr>
      <vt:lpstr>Opzioni per la correzione dell’astigmatismo </vt:lpstr>
      <vt:lpstr>La correzione chirurgica dell’astigmatismo con le IOLs</vt:lpstr>
      <vt:lpstr>Le precauzioni da osservare nell’impianto di IOL toriche   </vt:lpstr>
      <vt:lpstr>Le evidenze cliniche </vt:lpstr>
      <vt:lpstr>Problemi connessi all’impianto di Iol toriche</vt:lpstr>
      <vt:lpstr>1. Iper o ipocorrezione dell’astigmatismo</vt:lpstr>
      <vt:lpstr>1. Iper o ipocorrezione dell’astigmatismo – Errata selezione del paziente</vt:lpstr>
      <vt:lpstr>1. Iper o ipocorrezione dell’astigmatismo –  Un “setting” pre-operatorio non adeguato  </vt:lpstr>
      <vt:lpstr>1. Iper o ipocorrezione dell’astigmatismo – Un “setting” preoperatorio non adeguato </vt:lpstr>
      <vt:lpstr>2. Errori di marcatura </vt:lpstr>
      <vt:lpstr>3. Decentramento, rotazione, tilting della IOL</vt:lpstr>
      <vt:lpstr>Presentazione di PowerPoint</vt:lpstr>
      <vt:lpstr>Presentazione di PowerPoint</vt:lpstr>
      <vt:lpstr>Presentazione di PowerPoint</vt:lpstr>
      <vt:lpstr>Toricità asferica      Toricità sferica</vt:lpstr>
      <vt:lpstr>Considerazioni</vt:lpstr>
      <vt:lpstr>Studio clinico “in progress”</vt:lpstr>
      <vt:lpstr>Conclusioni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IOL TORICHE: problemi funzionali e soluzioni tecnologiche</dc:title>
  <dc:creator>ascuderi</dc:creator>
  <cp:lastModifiedBy>Maria</cp:lastModifiedBy>
  <cp:revision>127</cp:revision>
  <dcterms:created xsi:type="dcterms:W3CDTF">2016-03-03T12:10:19Z</dcterms:created>
  <dcterms:modified xsi:type="dcterms:W3CDTF">2016-03-11T22:20:19Z</dcterms:modified>
</cp:coreProperties>
</file>